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9" r:id="rId2"/>
    <p:sldId id="278" r:id="rId3"/>
    <p:sldId id="277" r:id="rId4"/>
    <p:sldId id="273" r:id="rId5"/>
    <p:sldId id="272" r:id="rId6"/>
    <p:sldId id="271" r:id="rId7"/>
    <p:sldId id="280" r:id="rId8"/>
    <p:sldId id="268" r:id="rId9"/>
    <p:sldId id="269" r:id="rId10"/>
    <p:sldId id="267" r:id="rId11"/>
    <p:sldId id="266" r:id="rId12"/>
    <p:sldId id="265" r:id="rId13"/>
    <p:sldId id="264" r:id="rId14"/>
    <p:sldId id="263" r:id="rId15"/>
    <p:sldId id="261" r:id="rId16"/>
    <p:sldId id="260" r:id="rId17"/>
    <p:sldId id="259" r:id="rId18"/>
    <p:sldId id="258" r:id="rId19"/>
    <p:sldId id="270" r:id="rId20"/>
    <p:sldId id="257" r:id="rId2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wis721 BT" panose="020B0504020202020204" pitchFamily="34" charset="0"/>
                <a:ea typeface="+mn-ea"/>
                <a:cs typeface="+mn-cs"/>
              </a:defRPr>
            </a:pPr>
            <a:r>
              <a:rPr lang="en-US" dirty="0">
                <a:solidFill>
                  <a:schemeClr val="tx1"/>
                </a:solidFill>
                <a:latin typeface="Swis721 BT" panose="020B0504020202020204" pitchFamily="34" charset="0"/>
              </a:rPr>
              <a:t>Walk</a:t>
            </a:r>
            <a:r>
              <a:rPr lang="en-US" baseline="0" dirty="0">
                <a:solidFill>
                  <a:schemeClr val="tx1"/>
                </a:solidFill>
                <a:latin typeface="Swis721 BT" panose="020B0504020202020204" pitchFamily="34" charset="0"/>
              </a:rPr>
              <a:t> To Project data from Travel Tracker 2017/2020</a:t>
            </a:r>
            <a:endParaRPr lang="en-US" dirty="0">
              <a:solidFill>
                <a:schemeClr val="tx1"/>
              </a:solidFill>
              <a:latin typeface="Swis721 BT" panose="020B05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wis721 BT" panose="020B0504020202020204" pitchFamily="34" charset="0"/>
              <a:ea typeface="+mn-ea"/>
              <a:cs typeface="+mn-cs"/>
            </a:defRPr>
          </a:pPr>
          <a:endParaRPr lang="en-US"/>
        </a:p>
      </c:txPr>
    </c:title>
    <c:autoTitleDeleted val="0"/>
    <c:plotArea>
      <c:layout/>
      <c:barChart>
        <c:barDir val="col"/>
        <c:grouping val="clustered"/>
        <c:varyColors val="0"/>
        <c:ser>
          <c:idx val="0"/>
          <c:order val="0"/>
          <c:spPr>
            <a:solidFill>
              <a:srgbClr val="FF8F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Sheet1!$C$13:$C$14</c:f>
              <c:strCache>
                <c:ptCount val="2"/>
                <c:pt idx="0">
                  <c:v>Active travel baseline </c:v>
                </c:pt>
                <c:pt idx="1">
                  <c:v>Active travel trips </c:v>
                </c:pt>
              </c:strCache>
            </c:strRef>
          </c:cat>
          <c:val>
            <c:numRef>
              <c:f>Sheet1!$D$13:$D$14</c:f>
              <c:numCache>
                <c:formatCode>0%</c:formatCode>
                <c:ptCount val="2"/>
                <c:pt idx="0">
                  <c:v>0.65</c:v>
                </c:pt>
                <c:pt idx="1">
                  <c:v>0.84</c:v>
                </c:pt>
              </c:numCache>
            </c:numRef>
          </c:val>
          <c:extLst>
            <c:ext xmlns:c16="http://schemas.microsoft.com/office/drawing/2014/chart" uri="{C3380CC4-5D6E-409C-BE32-E72D297353CC}">
              <c16:uniqueId val="{00000000-DC7A-45BE-97E7-222E8E50E513}"/>
            </c:ext>
          </c:extLst>
        </c:ser>
        <c:dLbls>
          <c:showLegendKey val="0"/>
          <c:showVal val="0"/>
          <c:showCatName val="0"/>
          <c:showSerName val="0"/>
          <c:showPercent val="0"/>
          <c:showBubbleSize val="0"/>
        </c:dLbls>
        <c:gapWidth val="219"/>
        <c:overlap val="-27"/>
        <c:axId val="577775608"/>
        <c:axId val="577772000"/>
      </c:barChart>
      <c:catAx>
        <c:axId val="57777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7772000"/>
        <c:crosses val="autoZero"/>
        <c:auto val="1"/>
        <c:lblAlgn val="ctr"/>
        <c:lblOffset val="100"/>
        <c:noMultiLvlLbl val="0"/>
      </c:catAx>
      <c:valAx>
        <c:axId val="577772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775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B0E88-F8AF-45DA-8C59-8BBFAE1597B1}" type="datetimeFigureOut">
              <a:rPr lang="en-GB"/>
              <a:t>18/09/2019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500AF-0EAD-46DA-9D97-7128731FF3F8}" type="slidenum">
              <a:rPr lang="en-GB"/>
              <a:t>‹#›</a:t>
            </a:fld>
            <a:endParaRPr lang="en-US"/>
          </a:p>
        </p:txBody>
      </p:sp>
    </p:spTree>
    <p:extLst>
      <p:ext uri="{BB962C8B-B14F-4D97-AF65-F5344CB8AC3E}">
        <p14:creationId xmlns:p14="http://schemas.microsoft.com/office/powerpoint/2010/main" val="154724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vingstreets.sharepoint.com/:x:/g/LivingStreets/EfzQeo3bm2NcoKJPKwJktI4BOZxrAQkfP7kTJTJBskbh8w?e=J6uG8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ivingstreets.sharepoint.com/:x:/g/LivingStreets/EQilmQYo-D5Qk-KC5rsK8U4Bai7bve5VuLo4e0BScMJ5Qg?e=UO1pr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49B14-9BB8-4742-88BD-78486DCD7AE1}" type="slidenum">
              <a:rPr lang="en-US" smtClean="0"/>
              <a:pPr/>
              <a:t>1</a:t>
            </a:fld>
            <a:endParaRPr lang="en-US"/>
          </a:p>
        </p:txBody>
      </p:sp>
    </p:spTree>
    <p:extLst>
      <p:ext uri="{BB962C8B-B14F-4D97-AF65-F5344CB8AC3E}">
        <p14:creationId xmlns:p14="http://schemas.microsoft.com/office/powerpoint/2010/main" val="258100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49B14-9BB8-4742-88BD-78486DCD7AE1}" type="slidenum">
              <a:rPr lang="en-US" smtClean="0"/>
              <a:pPr/>
              <a:t>12</a:t>
            </a:fld>
            <a:endParaRPr lang="en-US"/>
          </a:p>
        </p:txBody>
      </p:sp>
    </p:spTree>
    <p:extLst>
      <p:ext uri="{BB962C8B-B14F-4D97-AF65-F5344CB8AC3E}">
        <p14:creationId xmlns:p14="http://schemas.microsoft.com/office/powerpoint/2010/main" val="72101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57175" marR="0" lvl="0" indent="-257175" algn="l" defTabSz="342900" rtl="0" eaLnBrk="0" fontAlgn="base" latinLnBrk="0" hangingPunct="0">
              <a:lnSpc>
                <a:spcPct val="107000"/>
              </a:lnSpc>
              <a:spcBef>
                <a:spcPct val="0"/>
              </a:spcBef>
              <a:spcAft>
                <a:spcPts val="800"/>
              </a:spcAft>
              <a:buClrTx/>
              <a:buSzTx/>
              <a:buFont typeface="Arial" panose="020B0604020202020204" pitchFamily="34" charset="0"/>
              <a:buNone/>
              <a:tabLst/>
              <a:defRPr/>
            </a:pPr>
            <a:r>
              <a:rPr kumimoji="0" lang="en-GB" sz="1800" b="0" i="0" u="none" strike="noStrike" kern="1200" cap="all" spc="0" normalizeH="0" baseline="0" noProof="0" dirty="0">
                <a:ln>
                  <a:noFill/>
                </a:ln>
                <a:solidFill>
                  <a:srgbClr val="141313"/>
                </a:solidFill>
                <a:effectLst/>
                <a:uLnTx/>
                <a:uFillTx/>
                <a:latin typeface="Calibri" panose="020F0502020204030204" pitchFamily="34" charset="0"/>
                <a:ea typeface="Calibri" panose="020F0502020204030204" pitchFamily="34" charset="0"/>
                <a:cs typeface="Times New Roman" panose="02020603050405020304" pitchFamily="18" charset="0"/>
              </a:rPr>
              <a:t>From </a:t>
            </a:r>
            <a:r>
              <a:rPr kumimoji="0" lang="en-GB" sz="1800" b="0" i="0" u="sng" strike="noStrike" kern="1200" cap="all"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hands-up survey data</a:t>
            </a:r>
            <a:r>
              <a:rPr kumimoji="0" lang="en-GB" sz="1800" b="0" i="0" u="none" strike="noStrike" kern="1200" cap="all" spc="0" normalizeH="0" baseline="0" noProof="0" dirty="0">
                <a:ln>
                  <a:noFill/>
                </a:ln>
                <a:solidFill>
                  <a:srgbClr val="141313"/>
                </a:solidFill>
                <a:effectLst/>
                <a:uLnTx/>
                <a:uFillTx/>
                <a:latin typeface="Calibri" panose="020F0502020204030204" pitchFamily="34" charset="0"/>
                <a:ea typeface="Calibri" panose="020F0502020204030204" pitchFamily="34" charset="0"/>
                <a:cs typeface="Times New Roman" panose="02020603050405020304" pitchFamily="18" charset="0"/>
              </a:rPr>
              <a:t> compared to baseline collected before WoW delivery started. Includes Walking all the Way, Park &amp; Stride, and Scooting / Skating. </a:t>
            </a:r>
          </a:p>
          <a:p>
            <a:endParaRPr lang="en-GB" dirty="0"/>
          </a:p>
        </p:txBody>
      </p:sp>
      <p:sp>
        <p:nvSpPr>
          <p:cNvPr id="4" name="Slide Number Placeholder 3"/>
          <p:cNvSpPr>
            <a:spLocks noGrp="1"/>
          </p:cNvSpPr>
          <p:nvPr>
            <p:ph type="sldNum" sz="quarter" idx="5"/>
          </p:nvPr>
        </p:nvSpPr>
        <p:spPr/>
        <p:txBody>
          <a:bodyPr/>
          <a:lstStyle/>
          <a:p>
            <a:fld id="{2E949B14-9BB8-4742-88BD-78486DCD7AE1}" type="slidenum">
              <a:rPr lang="en-US" smtClean="0"/>
              <a:pPr/>
              <a:t>13</a:t>
            </a:fld>
            <a:endParaRPr lang="en-US"/>
          </a:p>
        </p:txBody>
      </p:sp>
    </p:spTree>
    <p:extLst>
      <p:ext uri="{BB962C8B-B14F-4D97-AF65-F5344CB8AC3E}">
        <p14:creationId xmlns:p14="http://schemas.microsoft.com/office/powerpoint/2010/main" val="595377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900" kern="1200" dirty="0">
              <a:solidFill>
                <a:schemeClr val="tx1"/>
              </a:solidFill>
              <a:effectLst/>
              <a:latin typeface="+mn-lt"/>
              <a:ea typeface="+mn-ea"/>
              <a:cs typeface="+mn-cs"/>
            </a:endParaRPr>
          </a:p>
          <a:p>
            <a:pPr marL="342900" lvl="0" indent="-342900">
              <a:spcBef>
                <a:spcPts val="1000"/>
              </a:spcBef>
              <a:spcAft>
                <a:spcPts val="0"/>
              </a:spcAft>
              <a:buSzPts val="1100"/>
              <a:buFont typeface="Symbol" panose="05050102010706020507" pitchFamily="18" charset="2"/>
              <a:buChar char=""/>
              <a:tabLst>
                <a:tab pos="228600" algn="l"/>
                <a:tab pos="226695" algn="l"/>
              </a:tabLst>
            </a:pPr>
            <a:r>
              <a:rPr lang="en-GB" sz="900" dirty="0">
                <a:effectLst/>
                <a:latin typeface="Swis721 BT" panose="020B0504020202020204" pitchFamily="34" charset="0"/>
                <a:ea typeface="Times New Roman" panose="02020603050405020304" pitchFamily="18" charset="0"/>
                <a:cs typeface="Arial" panose="020B0604020202020204" pitchFamily="34" charset="0"/>
              </a:rPr>
              <a:t>In the school year 2017/18, Walk To supported 180,000 children in 677 primary schools. For the schools using Travel Tracker, and properly tagged as Walk To, the data shows 84% of journeys to school were walked all or part of the way, a 29% increase on the baseline walking rate of 65%.</a:t>
            </a:r>
          </a:p>
          <a:p>
            <a:pPr>
              <a:spcAft>
                <a:spcPts val="0"/>
              </a:spcAft>
            </a:pPr>
            <a:r>
              <a:rPr lang="en-GB" sz="800" u="sng" dirty="0">
                <a:solidFill>
                  <a:srgbClr val="0000FF"/>
                </a:solidFill>
                <a:effectLst/>
                <a:latin typeface="Swis721 BT" panose="020B05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Walk To Y1 TT data and analysis</a:t>
            </a:r>
            <a:r>
              <a:rPr lang="en-GB" sz="800" dirty="0">
                <a:effectLst/>
                <a:latin typeface="Swis721 BT" panose="020B0504020202020204" pitchFamily="34" charset="0"/>
                <a:ea typeface="Calibri" panose="020F0502020204030204" pitchFamily="34" charset="0"/>
                <a:cs typeface="Arial" panose="020B0604020202020204" pitchFamily="34" charset="0"/>
              </a:rPr>
              <a:t>. Note this includes some 2016/17 data as well.</a:t>
            </a:r>
          </a:p>
          <a:p>
            <a:endParaRPr lang="en-GB" dirty="0"/>
          </a:p>
        </p:txBody>
      </p:sp>
      <p:sp>
        <p:nvSpPr>
          <p:cNvPr id="4" name="Slide Number Placeholder 3"/>
          <p:cNvSpPr>
            <a:spLocks noGrp="1"/>
          </p:cNvSpPr>
          <p:nvPr>
            <p:ph type="sldNum" sz="quarter" idx="5"/>
          </p:nvPr>
        </p:nvSpPr>
        <p:spPr/>
        <p:txBody>
          <a:bodyPr/>
          <a:lstStyle/>
          <a:p>
            <a:fld id="{2E949B14-9BB8-4742-88BD-78486DCD7AE1}" type="slidenum">
              <a:rPr lang="en-US" smtClean="0"/>
              <a:pPr/>
              <a:t>14</a:t>
            </a:fld>
            <a:endParaRPr lang="en-US"/>
          </a:p>
        </p:txBody>
      </p:sp>
    </p:spTree>
    <p:extLst>
      <p:ext uri="{BB962C8B-B14F-4D97-AF65-F5344CB8AC3E}">
        <p14:creationId xmlns:p14="http://schemas.microsoft.com/office/powerpoint/2010/main" val="312464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Why is it good to walk to school? Hands up if you can think of reasons.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[Take some answers]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That’s brilliant. You’ve come up with some great suggestions.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E949B14-9BB8-4742-88BD-78486DCD7AE1}" type="slidenum">
              <a:rPr lang="en-US" smtClean="0"/>
              <a:pPr/>
              <a:t>15</a:t>
            </a:fld>
            <a:endParaRPr lang="en-US"/>
          </a:p>
        </p:txBody>
      </p:sp>
    </p:spTree>
    <p:extLst>
      <p:ext uri="{BB962C8B-B14F-4D97-AF65-F5344CB8AC3E}">
        <p14:creationId xmlns:p14="http://schemas.microsoft.com/office/powerpoint/2010/main" val="171385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Walking is good exercise for us. As we walk our hearts beat faster, our breathing gets quicker, we warm up, and we feel energised. Exercise is important because it helps to keep our bodies healthy and is good for our hearts, lungs, muscles and bones.</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Did you know that it’s recommended that you carry out 60 minutes of physical activity every day?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Well, the walk to school is a really good way of getting some of that exercise. And not only does walking help keep us fit and healthy, it can help wake us up in the morning and make us feel happy! If you walk to school then you’ll be more alert when you come into the classroom, and a lot more relaxed and ready to start your day.</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949B14-9BB8-4742-88BD-78486DCD7AE1}" type="slidenum">
              <a:rPr lang="en-US" smtClean="0"/>
              <a:pPr/>
              <a:t>16</a:t>
            </a:fld>
            <a:endParaRPr lang="en-US"/>
          </a:p>
        </p:txBody>
      </p:sp>
    </p:spTree>
    <p:extLst>
      <p:ext uri="{BB962C8B-B14F-4D97-AF65-F5344CB8AC3E}">
        <p14:creationId xmlns:p14="http://schemas.microsoft.com/office/powerpoint/2010/main" val="54118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Imagine if everybody walked to school, there would be fewer cars outside the school gates. This would make it safer for families walking to school.</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949B14-9BB8-4742-88BD-78486DCD7AE1}" type="slidenum">
              <a:rPr lang="en-US" smtClean="0"/>
              <a:pPr/>
              <a:t>17</a:t>
            </a:fld>
            <a:endParaRPr lang="en-US"/>
          </a:p>
        </p:txBody>
      </p:sp>
    </p:spTree>
    <p:extLst>
      <p:ext uri="{BB962C8B-B14F-4D97-AF65-F5344CB8AC3E}">
        <p14:creationId xmlns:p14="http://schemas.microsoft.com/office/powerpoint/2010/main" val="102528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Walking is the greenest form of transport so you can actually help the planet too by walking.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There are over 10 million children travelling to school every morning in the UK and nearly half of children travelling to school make that journey in a car.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Why is it better for the environment if we walk rather than travel by car? </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Do you think it’s better for you</a:t>
            </a:r>
            <a:r>
              <a:rPr lang="en-GB" sz="900" kern="1200" baseline="0" dirty="0">
                <a:solidFill>
                  <a:schemeClr val="tx1"/>
                </a:solidFill>
                <a:effectLst/>
                <a:latin typeface="+mn-lt"/>
                <a:ea typeface="+mn-ea"/>
                <a:cs typeface="+mn-cs"/>
              </a:rPr>
              <a:t> too if less cars on the roads? Why?</a:t>
            </a:r>
          </a:p>
          <a:p>
            <a:endParaRPr lang="en-GB" sz="900" kern="1200" baseline="0" dirty="0">
              <a:solidFill>
                <a:schemeClr val="tx1"/>
              </a:solidFill>
              <a:effectLst/>
              <a:latin typeface="+mn-lt"/>
              <a:ea typeface="+mn-ea"/>
              <a:cs typeface="+mn-cs"/>
            </a:endParaRPr>
          </a:p>
          <a:p>
            <a:r>
              <a:rPr lang="en-GB" sz="900" kern="1200" baseline="0" dirty="0">
                <a:solidFill>
                  <a:schemeClr val="tx1"/>
                </a:solidFill>
                <a:effectLst/>
                <a:latin typeface="+mn-lt"/>
                <a:ea typeface="+mn-ea"/>
                <a:cs typeface="+mn-cs"/>
              </a:rPr>
              <a:t>Yes, it is better for you to walk – you actually breathe in less air pollution than if you’re sitting in a car!</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Hands up if you have any ideas.</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(Take a few suggestions, answers along the lines of: cars release gases that pollute the air and this contributes to global warming, whereas walking is clean and green)</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Hands down.</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If more people walked there would be fewer people in their cars and less pollution would be pumped into the air.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E949B14-9BB8-4742-88BD-78486DCD7AE1}" type="slidenum">
              <a:rPr lang="en-US" smtClean="0"/>
              <a:pPr/>
              <a:t>18</a:t>
            </a:fld>
            <a:endParaRPr lang="en-US"/>
          </a:p>
        </p:txBody>
      </p:sp>
    </p:spTree>
    <p:extLst>
      <p:ext uri="{BB962C8B-B14F-4D97-AF65-F5344CB8AC3E}">
        <p14:creationId xmlns:p14="http://schemas.microsoft.com/office/powerpoint/2010/main" val="538833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Walking to school is also fun! And it’s a great time for talking too!</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Walking to school is a great time to talk to your family and they can find out about your day. Because when your parents/carers drive you, they will have to focus on the road more so probably won’t be able to talk as much.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You could meet up with your friends on your way to and from school too – a great time for talking to them!  Hands up if you met your friends on the way into school this morning? Great, hands down.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E949B14-9BB8-4742-88BD-78486DCD7AE1}" type="slidenum">
              <a:rPr lang="en-US" smtClean="0"/>
              <a:pPr/>
              <a:t>19</a:t>
            </a:fld>
            <a:endParaRPr lang="en-US"/>
          </a:p>
        </p:txBody>
      </p:sp>
    </p:spTree>
    <p:extLst>
      <p:ext uri="{BB962C8B-B14F-4D97-AF65-F5344CB8AC3E}">
        <p14:creationId xmlns:p14="http://schemas.microsoft.com/office/powerpoint/2010/main" val="228263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Can anyone guess what Strider is? (ask</a:t>
            </a:r>
            <a:r>
              <a:rPr lang="en-GB" sz="900" kern="1200" baseline="0" dirty="0">
                <a:solidFill>
                  <a:schemeClr val="tx1"/>
                </a:solidFill>
                <a:effectLst/>
                <a:latin typeface="+mn-lt"/>
                <a:ea typeface="+mn-ea"/>
                <a:cs typeface="+mn-cs"/>
              </a:rPr>
              <a:t> for a couple of suggestions) He’s a big pair of feet!</a:t>
            </a:r>
            <a:endParaRPr lang="en-GB"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He’s been walking to school for 20 years. He’ll be with you every step of the way as we walk to school across the year.</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Look out for him along the way, as he’ll have some tips to keep you walking each month</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E949B14-9BB8-4742-88BD-78486DCD7AE1}" type="slidenum">
              <a:rPr lang="en-US" smtClean="0"/>
              <a:pPr/>
              <a:t>20</a:t>
            </a:fld>
            <a:endParaRPr lang="en-US"/>
          </a:p>
        </p:txBody>
      </p:sp>
    </p:spTree>
    <p:extLst>
      <p:ext uri="{BB962C8B-B14F-4D97-AF65-F5344CB8AC3E}">
        <p14:creationId xmlns:p14="http://schemas.microsoft.com/office/powerpoint/2010/main" val="204139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49B14-9BB8-4742-88BD-78486DCD7AE1}" type="slidenum">
              <a:rPr lang="en-US" smtClean="0"/>
              <a:pPr/>
              <a:t>2</a:t>
            </a:fld>
            <a:endParaRPr lang="en-US"/>
          </a:p>
        </p:txBody>
      </p:sp>
    </p:spTree>
    <p:extLst>
      <p:ext uri="{BB962C8B-B14F-4D97-AF65-F5344CB8AC3E}">
        <p14:creationId xmlns:p14="http://schemas.microsoft.com/office/powerpoint/2010/main" val="101654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Hi everyone.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Today I’m going to be talking to you about WOW, the year-round walk to school challenge, part of Living Street’s Walk to School campaign that your/our school is taking part in. You can earn badges, just for walking to school.</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E949B14-9BB8-4742-88BD-78486DCD7AE1}" type="slidenum">
              <a:rPr lang="en-US" smtClean="0"/>
              <a:pPr/>
              <a:t>5</a:t>
            </a:fld>
            <a:endParaRPr lang="en-US"/>
          </a:p>
        </p:txBody>
      </p:sp>
    </p:spTree>
    <p:extLst>
      <p:ext uri="{BB962C8B-B14F-4D97-AF65-F5344CB8AC3E}">
        <p14:creationId xmlns:p14="http://schemas.microsoft.com/office/powerpoint/2010/main" val="148087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You can also earn a WOW badge if you scoot or cycle to school at least once a week.</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And if you live too far from the school to walk all the way from home than you can earn a WOW badge by combining a walk with a bus or car journey. If you come to school by bus then you could “Hop Off” the bus a stop or two early and finish your journey on foot. And if you need to come by car, we’d like you and your families to Park and Stride.  This is where you park your car a 10 minute walk away from the school gates. </a:t>
            </a:r>
            <a:endParaRPr lang="en-US" dirty="0"/>
          </a:p>
        </p:txBody>
      </p:sp>
      <p:sp>
        <p:nvSpPr>
          <p:cNvPr id="4" name="Slide Number Placeholder 3"/>
          <p:cNvSpPr>
            <a:spLocks noGrp="1"/>
          </p:cNvSpPr>
          <p:nvPr>
            <p:ph type="sldNum" sz="quarter" idx="10"/>
          </p:nvPr>
        </p:nvSpPr>
        <p:spPr/>
        <p:txBody>
          <a:bodyPr/>
          <a:lstStyle/>
          <a:p>
            <a:fld id="{2E949B14-9BB8-4742-88BD-78486DCD7AE1}" type="slidenum">
              <a:rPr lang="en-US" smtClean="0"/>
              <a:pPr/>
              <a:t>6</a:t>
            </a:fld>
            <a:endParaRPr lang="en-US"/>
          </a:p>
        </p:txBody>
      </p:sp>
    </p:spTree>
    <p:extLst>
      <p:ext uri="{BB962C8B-B14F-4D97-AF65-F5344CB8AC3E}">
        <p14:creationId xmlns:p14="http://schemas.microsoft.com/office/powerpoint/2010/main" val="56886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49B14-9BB8-4742-88BD-78486DCD7AE1}" type="slidenum">
              <a:rPr lang="en-US" smtClean="0"/>
              <a:pPr/>
              <a:t>8</a:t>
            </a:fld>
            <a:endParaRPr lang="en-US"/>
          </a:p>
        </p:txBody>
      </p:sp>
    </p:spTree>
    <p:extLst>
      <p:ext uri="{BB962C8B-B14F-4D97-AF65-F5344CB8AC3E}">
        <p14:creationId xmlns:p14="http://schemas.microsoft.com/office/powerpoint/2010/main" val="388011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We will be using a special tool in class to record everyone’s journeys – the Travel Tracker.</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Your class will have a screen like this - everyone in the class will have a different icon – make sure you remember yours.</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Everyone records how they got to school every day, so we know who walks, cycles, scoots or Park and Strides to earn a WOW badge.</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All the different ways to get to school are recorded, including car, train and bus [add any other modes that may be popular at school]…</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[Joke] For anyone who comes by helicopter, hovercraft or special jet-pack - that all goes under ‘Other’.</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So, you just need to:</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1.	Click on your icon (which will be assigned to you by your teacher)</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2.	Click on how you got to school</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3.	Click on OK</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NOTE FOR TEACHERS – you can see who still has to record a mode of travel as they will not have a circle around their name.</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OPTIONAL: Some of you might be asked to be a WOW monitor. This is a very important job which involves helping your classmates record their travel each day and awarding badges at the end of each month.</a:t>
            </a:r>
            <a:r>
              <a:rPr lang="en-US" dirty="0">
                <a:effectLst/>
              </a:rPr>
              <a:t> </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949B14-9BB8-4742-88BD-78486DCD7AE1}" type="slidenum">
              <a:rPr lang="en-US" smtClean="0"/>
              <a:pPr/>
              <a:t>9</a:t>
            </a:fld>
            <a:endParaRPr lang="en-US"/>
          </a:p>
        </p:txBody>
      </p:sp>
    </p:spTree>
    <p:extLst>
      <p:ext uri="{BB962C8B-B14F-4D97-AF65-F5344CB8AC3E}">
        <p14:creationId xmlns:p14="http://schemas.microsoft.com/office/powerpoint/2010/main" val="27662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000" dirty="0"/>
              <a:t>We will be using a special tool in class to record everyone’s journeys – the Travel Tracker.</a:t>
            </a:r>
            <a:endParaRPr lang="en-US" sz="1000" dirty="0"/>
          </a:p>
          <a:p>
            <a:r>
              <a:rPr lang="en-GB" sz="1000" dirty="0"/>
              <a:t>Your class will have a screen like this - everyone in the class will have a different icon – make sure you remember yours.</a:t>
            </a:r>
            <a:endParaRPr lang="en-US" sz="1000" dirty="0"/>
          </a:p>
          <a:p>
            <a:r>
              <a:rPr lang="en-GB" sz="1000" dirty="0"/>
              <a:t> </a:t>
            </a:r>
            <a:endParaRPr lang="en-US" sz="1000" dirty="0"/>
          </a:p>
          <a:p>
            <a:r>
              <a:rPr lang="en-GB" sz="1000" dirty="0"/>
              <a:t>Everyone records how they got to school every day, so we know who walks, cycles, scoots or Park and Strides to earn a WOW badge.</a:t>
            </a:r>
            <a:endParaRPr lang="en-US" sz="1000" dirty="0"/>
          </a:p>
          <a:p>
            <a:r>
              <a:rPr lang="en-GB" sz="1000" dirty="0"/>
              <a:t> </a:t>
            </a:r>
            <a:endParaRPr lang="en-US" sz="1000" dirty="0"/>
          </a:p>
          <a:p>
            <a:r>
              <a:rPr lang="en-GB" sz="1000" dirty="0"/>
              <a:t>All the different ways to get to school are recorded, including car, train and bus [add any other modes that may be popular at school]…</a:t>
            </a:r>
            <a:endParaRPr lang="en-US" sz="1000" dirty="0"/>
          </a:p>
          <a:p>
            <a:r>
              <a:rPr lang="en-GB" sz="1000" dirty="0"/>
              <a:t>[Joke] For anyone who comes by helicopter, hovercraft or special jet-pack - that all goes under ‘Other’.</a:t>
            </a:r>
            <a:endParaRPr lang="en-US" sz="1000" dirty="0"/>
          </a:p>
          <a:p>
            <a:r>
              <a:rPr lang="en-GB" sz="1000" dirty="0"/>
              <a:t> </a:t>
            </a:r>
            <a:endParaRPr lang="en-US" sz="1000" dirty="0"/>
          </a:p>
          <a:p>
            <a:r>
              <a:rPr lang="en-GB" sz="1000" dirty="0"/>
              <a:t>So, you just need to:</a:t>
            </a:r>
            <a:endParaRPr lang="en-US" sz="1000" dirty="0"/>
          </a:p>
          <a:p>
            <a:r>
              <a:rPr lang="en-GB" sz="1000" dirty="0"/>
              <a:t>1.	Click on your icon (which will be assigned to you by your teacher)</a:t>
            </a:r>
            <a:endParaRPr lang="en-US" sz="1000" dirty="0"/>
          </a:p>
          <a:p>
            <a:r>
              <a:rPr lang="en-GB" sz="1000" dirty="0"/>
              <a:t>2.	Click on how you got to school</a:t>
            </a:r>
            <a:endParaRPr lang="en-US" sz="1000" dirty="0"/>
          </a:p>
          <a:p>
            <a:r>
              <a:rPr lang="en-GB" sz="1000" dirty="0"/>
              <a:t>3.	Click on OK</a:t>
            </a:r>
            <a:endParaRPr lang="en-US" sz="1000" dirty="0"/>
          </a:p>
          <a:p>
            <a:r>
              <a:rPr lang="en-GB" sz="1000" dirty="0"/>
              <a:t> </a:t>
            </a:r>
            <a:endParaRPr lang="en-US" sz="1000" dirty="0"/>
          </a:p>
          <a:p>
            <a:r>
              <a:rPr lang="en-GB" sz="1000" dirty="0"/>
              <a:t>NOTE FOR TEACHERS – you can see who still has to record a mode of travel as they will not have a circle around their name.</a:t>
            </a:r>
            <a:endParaRPr lang="en-US" sz="1000" dirty="0"/>
          </a:p>
          <a:p>
            <a:r>
              <a:rPr lang="en-GB" sz="1000" dirty="0"/>
              <a:t> </a:t>
            </a:r>
            <a:endParaRPr lang="en-US" sz="1000" dirty="0"/>
          </a:p>
          <a:p>
            <a:r>
              <a:rPr lang="en-GB" sz="1000" dirty="0"/>
              <a:t>OPTIONAL: Some of you might be asked to be a WOW monitor. This is a very important job which involves helping your classmates record their travel each day and awarding badges at the end of each month.</a:t>
            </a:r>
            <a:r>
              <a:rPr lang="en-US" dirty="0">
                <a:effectLst/>
              </a:rPr>
              <a:t> </a:t>
            </a:r>
            <a:endParaRPr lang="en-US" sz="1000" dirty="0"/>
          </a:p>
        </p:txBody>
      </p:sp>
      <p:sp>
        <p:nvSpPr>
          <p:cNvPr id="4" name="Slide Number Placeholder 3"/>
          <p:cNvSpPr>
            <a:spLocks noGrp="1"/>
          </p:cNvSpPr>
          <p:nvPr>
            <p:ph type="sldNum" sz="quarter" idx="10"/>
          </p:nvPr>
        </p:nvSpPr>
        <p:spPr/>
        <p:txBody>
          <a:bodyPr/>
          <a:lstStyle/>
          <a:p>
            <a:fld id="{2E949B14-9BB8-4742-88BD-78486DCD7AE1}" type="slidenum">
              <a:rPr lang="en-US" smtClean="0"/>
              <a:pPr/>
              <a:t>10</a:t>
            </a:fld>
            <a:endParaRPr lang="en-US"/>
          </a:p>
        </p:txBody>
      </p:sp>
    </p:spTree>
    <p:extLst>
      <p:ext uri="{BB962C8B-B14F-4D97-AF65-F5344CB8AC3E}">
        <p14:creationId xmlns:p14="http://schemas.microsoft.com/office/powerpoint/2010/main" val="27662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949B14-9BB8-4742-88BD-78486DCD7AE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662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FFDA0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7028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602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DA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2222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DA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903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A7C72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73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C0CEA0-6F59-4ABC-A2FC-62E09861DA22}"/>
              </a:ext>
            </a:extLst>
          </p:cNvPr>
          <p:cNvPicPr>
            <a:picLocks noChangeAspect="1"/>
          </p:cNvPicPr>
          <p:nvPr userDrawn="1"/>
        </p:nvPicPr>
        <p:blipFill>
          <a:blip r:embed="rId2"/>
          <a:stretch>
            <a:fillRect/>
          </a:stretch>
        </p:blipFill>
        <p:spPr>
          <a:xfrm>
            <a:off x="10367433" y="9525"/>
            <a:ext cx="1659467" cy="1760539"/>
          </a:xfrm>
          <a:prstGeom prst="rect">
            <a:avLst/>
          </a:prstGeom>
          <a:solidFill>
            <a:schemeClr val="accent3"/>
          </a:solidFill>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2pPr>
              <a:defRPr>
                <a:solidFill>
                  <a:srgbClr val="14131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p:cNvSpPr>
            <a:spLocks noGrp="1"/>
          </p:cNvSpPr>
          <p:nvPr>
            <p:ph idx="10"/>
          </p:nvPr>
        </p:nvSpPr>
        <p:spPr>
          <a:xfrm>
            <a:off x="1549403" y="1351457"/>
            <a:ext cx="8453108" cy="415204"/>
          </a:xfrm>
        </p:spPr>
        <p:txBody>
          <a:bodyPr/>
          <a:lstStyle>
            <a:lvl1pPr>
              <a:spcAft>
                <a:spcPts val="0"/>
              </a:spcAft>
              <a:defRPr cap="none">
                <a:solidFill>
                  <a:srgbClr val="FD7B17"/>
                </a:solidFill>
              </a:defRPr>
            </a:lvl1pPr>
          </a:lstStyle>
          <a:p>
            <a:pPr lvl="0"/>
            <a:r>
              <a:rPr lang="en-GB" dirty="0"/>
              <a:t>Click to edit Master text styles</a:t>
            </a:r>
          </a:p>
        </p:txBody>
      </p:sp>
    </p:spTree>
    <p:extLst>
      <p:ext uri="{BB962C8B-B14F-4D97-AF65-F5344CB8AC3E}">
        <p14:creationId xmlns:p14="http://schemas.microsoft.com/office/powerpoint/2010/main" val="3208665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4731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A7C72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149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295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3504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321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18/09/2019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82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pils.png"/>
          <p:cNvPicPr>
            <a:picLocks noChangeAspect="1"/>
          </p:cNvPicPr>
          <p:nvPr/>
        </p:nvPicPr>
        <p:blipFill>
          <a:blip r:embed="rId3"/>
          <a:stretch>
            <a:fillRect/>
          </a:stretch>
        </p:blipFill>
        <p:spPr>
          <a:xfrm>
            <a:off x="1524000" y="21223"/>
            <a:ext cx="9144000" cy="68155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300" y="-1"/>
            <a:ext cx="9144000" cy="7202025"/>
          </a:xfrm>
          <a:prstGeom prst="rect">
            <a:avLst/>
          </a:prstGeom>
        </p:spPr>
      </p:pic>
    </p:spTree>
    <p:extLst>
      <p:ext uri="{BB962C8B-B14F-4D97-AF65-F5344CB8AC3E}">
        <p14:creationId xmlns:p14="http://schemas.microsoft.com/office/powerpoint/2010/main" val="396929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4000" y="2844800"/>
            <a:ext cx="9144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27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677C-73B8-4859-A3D8-98C2F022895F}"/>
              </a:ext>
            </a:extLst>
          </p:cNvPr>
          <p:cNvSpPr>
            <a:spLocks noGrp="1"/>
          </p:cNvSpPr>
          <p:nvPr>
            <p:ph type="title"/>
          </p:nvPr>
        </p:nvSpPr>
        <p:spPr/>
        <p:txBody>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pPr eaLnBrk="1" fontAlgn="auto" hangingPunct="1">
              <a:spcAft>
                <a:spcPts val="0"/>
              </a:spcAft>
              <a:defRPr/>
            </a:pPr>
            <a:r>
              <a:rPr lang="en-US" spc="0" dirty="0">
                <a:solidFill>
                  <a:schemeClr val="accent3"/>
                </a:solidFill>
                <a:ea typeface="+mj-ea"/>
              </a:rPr>
              <a:t>WOW Local Impact </a:t>
            </a:r>
            <a:endParaRPr lang="en-GB" dirty="0">
              <a:solidFill>
                <a:schemeClr val="accent3"/>
              </a:solidFill>
              <a:ea typeface="+mj-ea"/>
            </a:endParaRPr>
          </a:p>
        </p:txBody>
      </p:sp>
      <p:sp>
        <p:nvSpPr>
          <p:cNvPr id="65539" name="Content Placeholder 2">
            <a:extLst>
              <a:ext uri="{FF2B5EF4-FFF2-40B4-BE49-F238E27FC236}">
                <a16:creationId xmlns:a16="http://schemas.microsoft.com/office/drawing/2014/main" id="{05C56DC5-8650-417F-9270-AF8F283E9FE4}"/>
              </a:ext>
            </a:extLst>
          </p:cNvPr>
          <p:cNvSpPr>
            <a:spLocks noGrp="1" noChangeArrowheads="1"/>
          </p:cNvSpPr>
          <p:nvPr>
            <p:ph idx="1"/>
          </p:nvPr>
        </p:nvSpPr>
        <p:spPr bwMode="auto">
          <a:xfrm>
            <a:off x="1785931" y="1534327"/>
            <a:ext cx="6190728" cy="4550560"/>
          </a:xfrm>
        </p:spPr>
        <p:txBody>
          <a:bodyPr wrap="square" numCol="1" compatLnSpc="1">
            <a:prstTxWarp prst="textNoShape">
              <a:avLst/>
            </a:prstTxWarp>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pPr marL="0" indent="0" eaLnBrk="1" hangingPunct="1">
              <a:buNone/>
            </a:pPr>
            <a:r>
              <a:rPr lang="en-GB" altLang="en-US" sz="4000" cap="none" dirty="0">
                <a:latin typeface="Swis721 BT"/>
                <a:ea typeface="MS PGothic"/>
              </a:rPr>
              <a:t>In 2017/18 Living Streets' Walk to School campaign supported approximately 970,000 children in 3,100 primary schools.  </a:t>
            </a:r>
            <a:endParaRPr lang="en-GB" altLang="en-US" sz="4000" cap="none" dirty="0">
              <a:latin typeface="Swis721 BT" panose="020B0504020202020204" pitchFamily="34" charset="0"/>
              <a:cs typeface="Arial" panose="020B0604020202020204" pitchFamily="34" charset="0"/>
            </a:endParaRPr>
          </a:p>
          <a:p>
            <a:pPr marL="0" indent="0" eaLnBrk="1" hangingPunct="1">
              <a:buNone/>
            </a:pPr>
            <a:endParaRPr lang="en-GB" altLang="en-US" cap="none" dirty="0">
              <a:latin typeface="Arial" panose="020B0604020202020204" pitchFamily="34" charset="0"/>
              <a:cs typeface="Arial" panose="020B0604020202020204" pitchFamily="34" charset="0"/>
            </a:endParaRPr>
          </a:p>
        </p:txBody>
      </p:sp>
      <p:sp>
        <p:nvSpPr>
          <p:cNvPr id="65540" name="Content Placeholder 3">
            <a:extLst>
              <a:ext uri="{FF2B5EF4-FFF2-40B4-BE49-F238E27FC236}">
                <a16:creationId xmlns:a16="http://schemas.microsoft.com/office/drawing/2014/main" id="{5B1544FF-3A01-4AE9-81C3-B8A042C16E23}"/>
              </a:ext>
            </a:extLst>
          </p:cNvPr>
          <p:cNvSpPr>
            <a:spLocks noGrp="1" noChangeArrowheads="1"/>
          </p:cNvSpPr>
          <p:nvPr>
            <p:ph idx="10"/>
          </p:nvPr>
        </p:nvSpPr>
        <p:spPr bwMode="auto">
          <a:xfrm>
            <a:off x="2686051" y="1350964"/>
            <a:ext cx="6340475" cy="415925"/>
          </a:xfrm>
        </p:spPr>
        <p:txBody>
          <a:bodyPr wrap="square" numCol="1" compatLnSpc="1">
            <a:prstTxWarp prst="textNoShape">
              <a:avLst/>
            </a:prstTxWarp>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pPr marL="0" indent="0" eaLnBrk="1" hangingPunct="1">
              <a:spcAft>
                <a:spcPct val="0"/>
              </a:spcAft>
            </a:pPr>
            <a:endParaRPr lang="en-US" altLang="en-US" dirty="0">
              <a:latin typeface="Arial" panose="020B0604020202020204" pitchFamily="34" charset="0"/>
              <a:cs typeface="Arial" panose="020B0604020202020204" pitchFamily="34" charset="0"/>
            </a:endParaRPr>
          </a:p>
          <a:p>
            <a:pPr marL="0" indent="0" eaLnBrk="1" hangingPunct="1">
              <a:spcAft>
                <a:spcPct val="0"/>
              </a:spcAft>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73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05C56DC5-8650-417F-9270-AF8F283E9FE4}"/>
              </a:ext>
            </a:extLst>
          </p:cNvPr>
          <p:cNvSpPr>
            <a:spLocks noGrp="1" noChangeArrowheads="1"/>
          </p:cNvSpPr>
          <p:nvPr>
            <p:ph idx="1"/>
          </p:nvPr>
        </p:nvSpPr>
        <p:spPr bwMode="auto">
          <a:xfrm>
            <a:off x="-2868150" y="3029634"/>
            <a:ext cx="6576551" cy="4259404"/>
          </a:xfrm>
        </p:spPr>
        <p:txBody>
          <a:bodyPr wrap="square" numCol="1" compatLnSpc="1">
            <a:prstTxWarp prst="textNoShape">
              <a:avLst/>
            </a:prstTxWarp>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pPr marL="0" indent="0" eaLnBrk="1" hangingPunct="1"/>
            <a:endParaRPr lang="en-US" altLang="en-US" cap="none" dirty="0">
              <a:latin typeface="Arial" panose="020B0604020202020204" pitchFamily="34" charset="0"/>
              <a:cs typeface="Arial" panose="020B0604020202020204" pitchFamily="34" charset="0"/>
            </a:endParaRPr>
          </a:p>
          <a:p>
            <a:pPr marL="0" indent="0" eaLnBrk="1" hangingPunct="1"/>
            <a:endParaRPr lang="en-GB" altLang="en-US" cap="none"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0F06FCD-CC50-42BB-8D58-54C4FB820C62}"/>
              </a:ext>
            </a:extLst>
          </p:cNvPr>
          <p:cNvPicPr>
            <a:picLocks noChangeAspect="1"/>
          </p:cNvPicPr>
          <p:nvPr/>
        </p:nvPicPr>
        <p:blipFill>
          <a:blip r:embed="rId3"/>
          <a:stretch>
            <a:fillRect/>
          </a:stretch>
        </p:blipFill>
        <p:spPr>
          <a:xfrm>
            <a:off x="7010400" y="2651848"/>
            <a:ext cx="3251200" cy="2170176"/>
          </a:xfrm>
          <a:prstGeom prst="rect">
            <a:avLst/>
          </a:prstGeom>
        </p:spPr>
      </p:pic>
      <p:sp>
        <p:nvSpPr>
          <p:cNvPr id="9" name="Rectangle 8">
            <a:extLst>
              <a:ext uri="{FF2B5EF4-FFF2-40B4-BE49-F238E27FC236}">
                <a16:creationId xmlns:a16="http://schemas.microsoft.com/office/drawing/2014/main" id="{7794E3F0-DAC1-4F86-B4A5-CE4C873CD86A}"/>
              </a:ext>
            </a:extLst>
          </p:cNvPr>
          <p:cNvSpPr/>
          <p:nvPr/>
        </p:nvSpPr>
        <p:spPr>
          <a:xfrm>
            <a:off x="2184400" y="1382811"/>
            <a:ext cx="4572000" cy="4367671"/>
          </a:xfrm>
          <a:prstGeom prst="rect">
            <a:avLst/>
          </a:prstGeom>
        </p:spPr>
        <p:txBody>
          <a:bodyPr wrap="square" anchor="t">
            <a:spAutoFit/>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pPr>
              <a:lnSpc>
                <a:spcPct val="107000"/>
              </a:lnSpc>
            </a:pPr>
            <a:r>
              <a:rPr lang="en-GB" sz="3733" b="1">
                <a:latin typeface="Swis721 BT"/>
                <a:ea typeface="Calibri" panose="020F0502020204030204" pitchFamily="34" charset="0"/>
                <a:cs typeface="Arial"/>
              </a:rPr>
              <a:t>WOW gets </a:t>
            </a:r>
            <a:r>
              <a:rPr lang="en-GB" sz="3733" b="1">
                <a:solidFill>
                  <a:schemeClr val="accent2">
                    <a:lumMod val="60000"/>
                    <a:lumOff val="40000"/>
                  </a:schemeClr>
                </a:solidFill>
                <a:latin typeface="Swis721 BT"/>
                <a:ea typeface="Calibri" panose="020F0502020204030204" pitchFamily="34" charset="0"/>
                <a:cs typeface="Arial"/>
              </a:rPr>
              <a:t>23%</a:t>
            </a:r>
            <a:r>
              <a:rPr lang="en-GB" sz="3733" b="1">
                <a:latin typeface="Swis721 BT"/>
                <a:ea typeface="Calibri" panose="020F0502020204030204" pitchFamily="34" charset="0"/>
                <a:cs typeface="Arial"/>
              </a:rPr>
              <a:t> more children walking some or all of the way to school after five weeks, and results in 30% fewer all-the-way car journeys.</a:t>
            </a:r>
            <a:endParaRPr lang="en-GB" sz="3733">
              <a:latin typeface="Swis721 BT"/>
              <a:ea typeface="Calibri" panose="020F0502020204030204" pitchFamily="34" charset="0"/>
              <a:cs typeface="Arial"/>
            </a:endParaRPr>
          </a:p>
        </p:txBody>
      </p:sp>
    </p:spTree>
    <p:extLst>
      <p:ext uri="{BB962C8B-B14F-4D97-AF65-F5344CB8AC3E}">
        <p14:creationId xmlns:p14="http://schemas.microsoft.com/office/powerpoint/2010/main" val="251002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05C56DC5-8650-417F-9270-AF8F283E9FE4}"/>
              </a:ext>
            </a:extLst>
          </p:cNvPr>
          <p:cNvSpPr>
            <a:spLocks noGrp="1" noChangeArrowheads="1"/>
          </p:cNvSpPr>
          <p:nvPr>
            <p:ph idx="1"/>
          </p:nvPr>
        </p:nvSpPr>
        <p:spPr bwMode="auto">
          <a:xfrm>
            <a:off x="-2868150" y="3029634"/>
            <a:ext cx="6576551" cy="4259404"/>
          </a:xfrm>
        </p:spPr>
        <p:txBody>
          <a:bodyPr wrap="square" numCol="1" compatLnSpc="1">
            <a:prstTxWarp prst="textNoShape">
              <a:avLst/>
            </a:prstTxWarp>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pPr marL="0" indent="0" eaLnBrk="1" hangingPunct="1"/>
            <a:endParaRPr lang="en-US" altLang="en-US" cap="none" dirty="0">
              <a:latin typeface="Arial" panose="020B0604020202020204" pitchFamily="34" charset="0"/>
              <a:cs typeface="Arial" panose="020B0604020202020204" pitchFamily="34" charset="0"/>
            </a:endParaRPr>
          </a:p>
          <a:p>
            <a:pPr marL="0" indent="0" eaLnBrk="1" hangingPunct="1"/>
            <a:endParaRPr lang="en-GB" altLang="en-US" cap="none"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F1DABCC2-251C-416C-A88E-A809F1248425}"/>
              </a:ext>
            </a:extLst>
          </p:cNvPr>
          <p:cNvGraphicFramePr>
            <a:graphicFrameLocks/>
          </p:cNvGraphicFramePr>
          <p:nvPr/>
        </p:nvGraphicFramePr>
        <p:xfrm>
          <a:off x="2110452" y="586452"/>
          <a:ext cx="7963381" cy="5926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511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9381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0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26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17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FAD572-6641-47A0-8368-BA2128EF5863}"/>
              </a:ext>
            </a:extLst>
          </p:cNvPr>
          <p:cNvSpPr/>
          <p:nvPr/>
        </p:nvSpPr>
        <p:spPr>
          <a:xfrm>
            <a:off x="3497802" y="2823099"/>
            <a:ext cx="6427433" cy="2794483"/>
          </a:xfrm>
          <a:prstGeom prst="rect">
            <a:avLst/>
          </a:prstGeom>
          <a:solidFill>
            <a:srgbClr val="A7C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pPr algn="ctr"/>
            <a:endParaRPr lang="en-GB" sz="2857"/>
          </a:p>
        </p:txBody>
      </p:sp>
      <p:sp>
        <p:nvSpPr>
          <p:cNvPr id="5" name="TextBox 4">
            <a:extLst>
              <a:ext uri="{FF2B5EF4-FFF2-40B4-BE49-F238E27FC236}">
                <a16:creationId xmlns:a16="http://schemas.microsoft.com/office/drawing/2014/main" id="{E62DE18E-A7F8-4259-8DFB-6C5700F5DBD4}"/>
              </a:ext>
            </a:extLst>
          </p:cNvPr>
          <p:cNvSpPr txBox="1"/>
          <p:nvPr/>
        </p:nvSpPr>
        <p:spPr>
          <a:xfrm>
            <a:off x="4425388" y="2912808"/>
            <a:ext cx="4027989" cy="1323632"/>
          </a:xfrm>
          <a:prstGeom prst="rect">
            <a:avLst/>
          </a:prstGeom>
          <a:noFill/>
        </p:spPr>
        <p:txBody>
          <a:bodyPr wrap="square" rtlCol="0">
            <a:spAutoFit/>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r>
              <a:rPr lang="en-GB" sz="2667" b="1" dirty="0">
                <a:latin typeface="Swis721 BT" panose="020B0504020202020204" pitchFamily="34" charset="0"/>
              </a:rPr>
              <a:t>David Hackney </a:t>
            </a:r>
          </a:p>
          <a:p>
            <a:r>
              <a:rPr lang="en-GB" sz="2667" b="1" dirty="0">
                <a:latin typeface="Swis721 BT" panose="020B0504020202020204" pitchFamily="34" charset="0"/>
              </a:rPr>
              <a:t>Project Coordinator </a:t>
            </a:r>
          </a:p>
          <a:p>
            <a:r>
              <a:rPr lang="en-GB" sz="2667" b="1" dirty="0">
                <a:latin typeface="Swis721 BT" panose="020B0504020202020204" pitchFamily="34" charset="0"/>
              </a:rPr>
              <a:t>West Midlands </a:t>
            </a:r>
          </a:p>
        </p:txBody>
      </p:sp>
    </p:spTree>
    <p:extLst>
      <p:ext uri="{BB962C8B-B14F-4D97-AF65-F5344CB8AC3E}">
        <p14:creationId xmlns:p14="http://schemas.microsoft.com/office/powerpoint/2010/main" val="151133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78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3602EC54-7EDE-4ED6-832F-1C88949A2038}"/>
              </a:ext>
            </a:extLst>
          </p:cNvPr>
          <p:cNvPicPr>
            <a:picLocks noGrp="1" noChangeAspect="1"/>
          </p:cNvPicPr>
          <p:nvPr>
            <p:ph idx="1"/>
          </p:nvPr>
        </p:nvPicPr>
        <p:blipFill rotWithShape="1">
          <a:blip r:embed="rId3"/>
          <a:srcRect t="10161" r="2773" b="5397"/>
          <a:stretch/>
        </p:blipFill>
        <p:spPr>
          <a:xfrm>
            <a:off x="1524000" y="2093297"/>
            <a:ext cx="9144000" cy="4497321"/>
          </a:xfrm>
          <a:prstGeom prst="rect">
            <a:avLst/>
          </a:prstGeom>
        </p:spPr>
      </p:pic>
      <p:sp>
        <p:nvSpPr>
          <p:cNvPr id="65540" name="Content Placeholder 3">
            <a:extLst>
              <a:ext uri="{FF2B5EF4-FFF2-40B4-BE49-F238E27FC236}">
                <a16:creationId xmlns:a16="http://schemas.microsoft.com/office/drawing/2014/main" id="{5B1544FF-3A01-4AE9-81C3-B8A042C16E23}"/>
              </a:ext>
            </a:extLst>
          </p:cNvPr>
          <p:cNvSpPr>
            <a:spLocks noGrp="1" noChangeArrowheads="1"/>
          </p:cNvSpPr>
          <p:nvPr>
            <p:ph idx="10"/>
          </p:nvPr>
        </p:nvSpPr>
        <p:spPr bwMode="auto">
          <a:xfrm>
            <a:off x="2686051" y="1350964"/>
            <a:ext cx="6340475" cy="415925"/>
          </a:xfrm>
        </p:spPr>
        <p:txBody>
          <a:bodyPr wrap="square" numCol="1" compatLnSpc="1">
            <a:prstTxWarp prst="textNoShape">
              <a:avLst/>
            </a:prstTxWarp>
            <a:normAutofit/>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pPr marL="0" indent="0" eaLnBrk="1" hangingPunct="1">
              <a:spcAft>
                <a:spcPct val="0"/>
              </a:spcAft>
            </a:pPr>
            <a:endParaRPr lang="en-US" altLang="en-US" dirty="0">
              <a:latin typeface="Arial" panose="020B0604020202020204" pitchFamily="34" charset="0"/>
              <a:cs typeface="Arial" panose="020B0604020202020204" pitchFamily="34" charset="0"/>
            </a:endParaRPr>
          </a:p>
          <a:p>
            <a:pPr marL="0" indent="0" eaLnBrk="1" hangingPunct="1">
              <a:spcAft>
                <a:spcPct val="0"/>
              </a:spcAft>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22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14AEC6-9E4E-4412-88D2-068B070B454D}"/>
              </a:ext>
            </a:extLst>
          </p:cNvPr>
          <p:cNvSpPr>
            <a:spLocks noGrp="1"/>
          </p:cNvSpPr>
          <p:nvPr>
            <p:ph type="title"/>
          </p:nvPr>
        </p:nvSpPr>
        <p:spPr>
          <a:xfrm>
            <a:off x="2408259" y="233363"/>
            <a:ext cx="6340475" cy="539751"/>
          </a:xfrm>
        </p:spPr>
        <p:txBody>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r>
              <a:rPr lang="en-GB" dirty="0"/>
              <a:t>WALK TO school project 	</a:t>
            </a:r>
          </a:p>
        </p:txBody>
      </p:sp>
      <p:pic>
        <p:nvPicPr>
          <p:cNvPr id="10" name="Picture 9">
            <a:extLst>
              <a:ext uri="{FF2B5EF4-FFF2-40B4-BE49-F238E27FC236}">
                <a16:creationId xmlns:a16="http://schemas.microsoft.com/office/drawing/2014/main" id="{69D65C4D-C063-4448-ABE9-0CEFDEADC9DB}"/>
              </a:ext>
            </a:extLst>
          </p:cNvPr>
          <p:cNvPicPr>
            <a:picLocks noChangeAspect="1"/>
          </p:cNvPicPr>
          <p:nvPr/>
        </p:nvPicPr>
        <p:blipFill rotWithShape="1">
          <a:blip r:embed="rId2"/>
          <a:srcRect l="4726" t="21725" r="6329" b="20938"/>
          <a:stretch/>
        </p:blipFill>
        <p:spPr>
          <a:xfrm>
            <a:off x="1635888" y="1554190"/>
            <a:ext cx="5393803" cy="1954869"/>
          </a:xfrm>
          <a:prstGeom prst="rect">
            <a:avLst/>
          </a:prstGeom>
        </p:spPr>
      </p:pic>
      <p:pic>
        <p:nvPicPr>
          <p:cNvPr id="11" name="Picture 10">
            <a:extLst>
              <a:ext uri="{FF2B5EF4-FFF2-40B4-BE49-F238E27FC236}">
                <a16:creationId xmlns:a16="http://schemas.microsoft.com/office/drawing/2014/main" id="{3A9A0FF8-87AB-4D03-AD18-AE8612211A41}"/>
              </a:ext>
            </a:extLst>
          </p:cNvPr>
          <p:cNvPicPr>
            <a:picLocks noChangeAspect="1"/>
          </p:cNvPicPr>
          <p:nvPr/>
        </p:nvPicPr>
        <p:blipFill rotWithShape="1">
          <a:blip r:embed="rId3"/>
          <a:srcRect l="4557" t="23826" r="6329" b="30545"/>
          <a:stretch/>
        </p:blipFill>
        <p:spPr>
          <a:xfrm>
            <a:off x="1635888" y="5247442"/>
            <a:ext cx="5393803" cy="1552761"/>
          </a:xfrm>
          <a:prstGeom prst="rect">
            <a:avLst/>
          </a:prstGeom>
        </p:spPr>
      </p:pic>
      <p:pic>
        <p:nvPicPr>
          <p:cNvPr id="2" name="Picture 1">
            <a:extLst>
              <a:ext uri="{FF2B5EF4-FFF2-40B4-BE49-F238E27FC236}">
                <a16:creationId xmlns:a16="http://schemas.microsoft.com/office/drawing/2014/main" id="{86D2E359-A67F-43A8-B220-983FFCCD6ED5}"/>
              </a:ext>
            </a:extLst>
          </p:cNvPr>
          <p:cNvPicPr>
            <a:picLocks noChangeAspect="1"/>
          </p:cNvPicPr>
          <p:nvPr/>
        </p:nvPicPr>
        <p:blipFill rotWithShape="1">
          <a:blip r:embed="rId4"/>
          <a:srcRect t="12707" r="3629" b="39250"/>
          <a:stretch/>
        </p:blipFill>
        <p:spPr>
          <a:xfrm>
            <a:off x="3719333" y="3332011"/>
            <a:ext cx="6836780" cy="1916248"/>
          </a:xfrm>
          <a:prstGeom prst="rect">
            <a:avLst/>
          </a:prstGeom>
        </p:spPr>
      </p:pic>
    </p:spTree>
    <p:extLst>
      <p:ext uri="{BB962C8B-B14F-4D97-AF65-F5344CB8AC3E}">
        <p14:creationId xmlns:p14="http://schemas.microsoft.com/office/powerpoint/2010/main" val="412301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05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98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38D801-48E4-488A-A216-FDAE951D8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6" y="0"/>
            <a:ext cx="12361465" cy="6858000"/>
          </a:xfrm>
          <a:prstGeom prst="rect">
            <a:avLst/>
          </a:prstGeom>
        </p:spPr>
      </p:pic>
    </p:spTree>
    <p:extLst>
      <p:ext uri="{BB962C8B-B14F-4D97-AF65-F5344CB8AC3E}">
        <p14:creationId xmlns:p14="http://schemas.microsoft.com/office/powerpoint/2010/main" val="99603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Content Placeholder 3">
            <a:extLst>
              <a:ext uri="{FF2B5EF4-FFF2-40B4-BE49-F238E27FC236}">
                <a16:creationId xmlns:a16="http://schemas.microsoft.com/office/drawing/2014/main" id="{5B1544FF-3A01-4AE9-81C3-B8A042C16E23}"/>
              </a:ext>
            </a:extLst>
          </p:cNvPr>
          <p:cNvSpPr>
            <a:spLocks noGrp="1" noChangeArrowheads="1"/>
          </p:cNvSpPr>
          <p:nvPr>
            <p:ph idx="10"/>
          </p:nvPr>
        </p:nvSpPr>
        <p:spPr bwMode="auto">
          <a:xfrm>
            <a:off x="2686051" y="1350964"/>
            <a:ext cx="6340475" cy="415925"/>
          </a:xfrm>
        </p:spPr>
        <p:txBody>
          <a:bodyPr wrap="square" numCol="1" compatLnSpc="1">
            <a:prstTxWarp prst="textNoShape">
              <a:avLst/>
            </a:prstTxWarp>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pPr marL="0" indent="0" eaLnBrk="1" hangingPunct="1">
              <a:spcAft>
                <a:spcPct val="0"/>
              </a:spcAft>
            </a:pPr>
            <a:endParaRPr lang="en-US" altLang="en-US" dirty="0">
              <a:latin typeface="Arial" panose="020B0604020202020204" pitchFamily="34" charset="0"/>
              <a:cs typeface="Arial" panose="020B0604020202020204" pitchFamily="34" charset="0"/>
            </a:endParaRPr>
          </a:p>
          <a:p>
            <a:pPr marL="0" indent="0" eaLnBrk="1" hangingPunct="1">
              <a:spcAft>
                <a:spcPct val="0"/>
              </a:spcAft>
            </a:pPr>
            <a:endParaRPr lang="en-GB" alt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001F195-9742-49FD-AB35-8D669A49BA42}"/>
              </a:ext>
            </a:extLst>
          </p:cNvPr>
          <p:cNvSpPr>
            <a:spLocks noGrp="1"/>
          </p:cNvSpPr>
          <p:nvPr>
            <p:ph idx="1"/>
          </p:nvPr>
        </p:nvSpPr>
        <p:spPr/>
        <p:txBody>
          <a:bodyPr/>
          <a:lstStyle>
            <a:defPPr>
              <a:defRPr lang="en-US"/>
            </a:defPPr>
            <a:lvl1pPr marL="0" algn="l" defTabSz="1088570" rtl="0" eaLnBrk="1" latinLnBrk="0" hangingPunct="1">
              <a:defRPr sz="2143" kern="1200">
                <a:solidFill>
                  <a:schemeClr val="tx1"/>
                </a:solidFill>
                <a:latin typeface="+mn-lt"/>
                <a:ea typeface="+mn-ea"/>
                <a:cs typeface="+mn-cs"/>
              </a:defRPr>
            </a:lvl1pPr>
            <a:lvl2pPr marL="544285" algn="l" defTabSz="1088570" rtl="0" eaLnBrk="1" latinLnBrk="0" hangingPunct="1">
              <a:defRPr sz="2143" kern="1200">
                <a:solidFill>
                  <a:schemeClr val="tx1"/>
                </a:solidFill>
                <a:latin typeface="+mn-lt"/>
                <a:ea typeface="+mn-ea"/>
                <a:cs typeface="+mn-cs"/>
              </a:defRPr>
            </a:lvl2pPr>
            <a:lvl3pPr marL="1088570" algn="l" defTabSz="1088570" rtl="0" eaLnBrk="1" latinLnBrk="0" hangingPunct="1">
              <a:defRPr sz="2143" kern="1200">
                <a:solidFill>
                  <a:schemeClr val="tx1"/>
                </a:solidFill>
                <a:latin typeface="+mn-lt"/>
                <a:ea typeface="+mn-ea"/>
                <a:cs typeface="+mn-cs"/>
              </a:defRPr>
            </a:lvl3pPr>
            <a:lvl4pPr marL="1632856" algn="l" defTabSz="1088570" rtl="0" eaLnBrk="1" latinLnBrk="0" hangingPunct="1">
              <a:defRPr sz="2143" kern="1200">
                <a:solidFill>
                  <a:schemeClr val="tx1"/>
                </a:solidFill>
                <a:latin typeface="+mn-lt"/>
                <a:ea typeface="+mn-ea"/>
                <a:cs typeface="+mn-cs"/>
              </a:defRPr>
            </a:lvl4pPr>
            <a:lvl5pPr marL="2177141" algn="l" defTabSz="1088570" rtl="0" eaLnBrk="1" latinLnBrk="0" hangingPunct="1">
              <a:defRPr sz="2143" kern="1200">
                <a:solidFill>
                  <a:schemeClr val="tx1"/>
                </a:solidFill>
                <a:latin typeface="+mn-lt"/>
                <a:ea typeface="+mn-ea"/>
                <a:cs typeface="+mn-cs"/>
              </a:defRPr>
            </a:lvl5pPr>
            <a:lvl6pPr marL="2721426" algn="l" defTabSz="1088570" rtl="0" eaLnBrk="1" latinLnBrk="0" hangingPunct="1">
              <a:defRPr sz="2143" kern="1200">
                <a:solidFill>
                  <a:schemeClr val="tx1"/>
                </a:solidFill>
                <a:latin typeface="+mn-lt"/>
                <a:ea typeface="+mn-ea"/>
                <a:cs typeface="+mn-cs"/>
              </a:defRPr>
            </a:lvl6pPr>
            <a:lvl7pPr marL="3265711" algn="l" defTabSz="1088570" rtl="0" eaLnBrk="1" latinLnBrk="0" hangingPunct="1">
              <a:defRPr sz="2143" kern="1200">
                <a:solidFill>
                  <a:schemeClr val="tx1"/>
                </a:solidFill>
                <a:latin typeface="+mn-lt"/>
                <a:ea typeface="+mn-ea"/>
                <a:cs typeface="+mn-cs"/>
              </a:defRPr>
            </a:lvl7pPr>
            <a:lvl8pPr marL="3809996" algn="l" defTabSz="1088570" rtl="0" eaLnBrk="1" latinLnBrk="0" hangingPunct="1">
              <a:defRPr sz="2143" kern="1200">
                <a:solidFill>
                  <a:schemeClr val="tx1"/>
                </a:solidFill>
                <a:latin typeface="+mn-lt"/>
                <a:ea typeface="+mn-ea"/>
                <a:cs typeface="+mn-cs"/>
              </a:defRPr>
            </a:lvl8pPr>
            <a:lvl9pPr marL="4354281" algn="l" defTabSz="1088570" rtl="0" eaLnBrk="1" latinLnBrk="0" hangingPunct="1">
              <a:defRPr sz="2143" kern="1200">
                <a:solidFill>
                  <a:schemeClr val="tx1"/>
                </a:solidFill>
                <a:latin typeface="+mn-lt"/>
                <a:ea typeface="+mn-ea"/>
                <a:cs typeface="+mn-cs"/>
              </a:defRPr>
            </a:lvl9pPr>
          </a:lstStyle>
          <a:p>
            <a:endParaRPr lang="en-GB" dirty="0"/>
          </a:p>
        </p:txBody>
      </p:sp>
      <p:pic>
        <p:nvPicPr>
          <p:cNvPr id="7" name="Picture 6">
            <a:extLst>
              <a:ext uri="{FF2B5EF4-FFF2-40B4-BE49-F238E27FC236}">
                <a16:creationId xmlns:a16="http://schemas.microsoft.com/office/drawing/2014/main" id="{4B6A7CCF-8693-4FE4-BBBB-2924CB9B8DFB}"/>
              </a:ext>
            </a:extLst>
          </p:cNvPr>
          <p:cNvPicPr>
            <a:picLocks noChangeAspect="1"/>
          </p:cNvPicPr>
          <p:nvPr/>
        </p:nvPicPr>
        <p:blipFill rotWithShape="1">
          <a:blip r:embed="rId3"/>
          <a:srcRect t="12321" r="1755" b="13322"/>
          <a:stretch/>
        </p:blipFill>
        <p:spPr>
          <a:xfrm>
            <a:off x="1843241" y="2381251"/>
            <a:ext cx="8505519" cy="3619276"/>
          </a:xfrm>
          <a:prstGeom prst="rect">
            <a:avLst/>
          </a:prstGeom>
        </p:spPr>
      </p:pic>
    </p:spTree>
    <p:extLst>
      <p:ext uri="{BB962C8B-B14F-4D97-AF65-F5344CB8AC3E}">
        <p14:creationId xmlns:p14="http://schemas.microsoft.com/office/powerpoint/2010/main" val="84912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98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TotalTime>
  <Words>611</Words>
  <Application>Microsoft Office PowerPoint</Application>
  <PresentationFormat>Widescreen</PresentationFormat>
  <Paragraphs>98</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Swis721 BT</vt:lpstr>
      <vt:lpstr>Symbol</vt:lpstr>
      <vt:lpstr>office theme</vt:lpstr>
      <vt:lpstr>PowerPoint Presentation</vt:lpstr>
      <vt:lpstr>PowerPoint Presentation</vt:lpstr>
      <vt:lpstr>PowerPoint Presentation</vt:lpstr>
      <vt:lpstr>WALK TO school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WOW Local Impact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Allen</dc:creator>
  <cp:lastModifiedBy>Daniel Allen</cp:lastModifiedBy>
  <cp:revision>9</cp:revision>
  <dcterms:created xsi:type="dcterms:W3CDTF">2013-07-15T20:26:40Z</dcterms:created>
  <dcterms:modified xsi:type="dcterms:W3CDTF">2019-09-18T16:21:31Z</dcterms:modified>
</cp:coreProperties>
</file>